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4" r:id="rId8"/>
    <p:sldId id="265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46828" y="586251"/>
            <a:ext cx="7766936" cy="2161621"/>
          </a:xfrm>
        </p:spPr>
        <p:txBody>
          <a:bodyPr/>
          <a:lstStyle/>
          <a:p>
            <a:pPr algn="ctr"/>
            <a:r>
              <a:rPr lang="hu-HU" b="1" dirty="0" err="1" smtClean="0">
                <a:solidFill>
                  <a:srgbClr val="FF0000"/>
                </a:solidFill>
              </a:rPr>
              <a:t>Lost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in</a:t>
            </a:r>
            <a:r>
              <a:rPr lang="hu-HU" b="1" dirty="0" smtClean="0">
                <a:solidFill>
                  <a:srgbClr val="FF0000"/>
                </a:solidFill>
              </a:rPr>
              <a:t> Data,</a:t>
            </a:r>
            <a:br>
              <a:rPr lang="hu-HU" b="1" dirty="0" smtClean="0">
                <a:solidFill>
                  <a:srgbClr val="FF0000"/>
                </a:solidFill>
              </a:rPr>
            </a:br>
            <a:r>
              <a:rPr lang="hu-HU" b="1" dirty="0" err="1" smtClean="0">
                <a:solidFill>
                  <a:srgbClr val="FF0000"/>
                </a:solidFill>
              </a:rPr>
              <a:t>various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challenges</a:t>
            </a:r>
            <a:r>
              <a:rPr lang="hu-HU" b="1" dirty="0" smtClean="0">
                <a:solidFill>
                  <a:srgbClr val="FF0000"/>
                </a:solidFill>
              </a:rPr>
              <a:t> of </a:t>
            </a:r>
            <a:r>
              <a:rPr lang="hu-HU" b="1" dirty="0" err="1" smtClean="0">
                <a:solidFill>
                  <a:srgbClr val="FF0000"/>
                </a:solidFill>
              </a:rPr>
              <a:t>the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c</a:t>
            </a:r>
            <a:r>
              <a:rPr lang="hu-HU" b="1" dirty="0" err="1" smtClean="0">
                <a:solidFill>
                  <a:srgbClr val="FF0000"/>
                </a:solidFill>
              </a:rPr>
              <a:t>yber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paradigm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71951" y="4857448"/>
            <a:ext cx="7766937" cy="1574800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r>
              <a:rPr lang="hu-HU" sz="6700" b="1" i="1" dirty="0" smtClean="0">
                <a:solidFill>
                  <a:schemeClr val="tx1"/>
                </a:solidFill>
              </a:rPr>
              <a:t>Zsolt Csutak</a:t>
            </a:r>
          </a:p>
          <a:p>
            <a:r>
              <a:rPr lang="hu-HU" sz="5000" i="1" dirty="0" smtClean="0">
                <a:solidFill>
                  <a:schemeClr val="tx1"/>
                </a:solidFill>
              </a:rPr>
              <a:t>PhD </a:t>
            </a:r>
            <a:r>
              <a:rPr lang="hu-HU" sz="5000" i="1" dirty="0" err="1" smtClean="0">
                <a:solidFill>
                  <a:schemeClr val="tx1"/>
                </a:solidFill>
              </a:rPr>
              <a:t>Student</a:t>
            </a:r>
            <a:r>
              <a:rPr lang="hu-HU" sz="5000" i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hu-HU" sz="5000" i="1" dirty="0" smtClean="0">
                <a:solidFill>
                  <a:schemeClr val="tx1"/>
                </a:solidFill>
              </a:rPr>
              <a:t>NUPS </a:t>
            </a:r>
            <a:r>
              <a:rPr lang="hu-HU" sz="5000" i="1" dirty="0" err="1" smtClean="0">
                <a:solidFill>
                  <a:schemeClr val="tx1"/>
                </a:solidFill>
              </a:rPr>
              <a:t>Doctoral</a:t>
            </a:r>
            <a:r>
              <a:rPr lang="hu-HU" sz="5000" i="1" dirty="0" smtClean="0">
                <a:solidFill>
                  <a:schemeClr val="tx1"/>
                </a:solidFill>
              </a:rPr>
              <a:t> </a:t>
            </a:r>
            <a:r>
              <a:rPr lang="hu-HU" sz="5000" i="1" dirty="0" err="1" smtClean="0">
                <a:solidFill>
                  <a:schemeClr val="tx1"/>
                </a:solidFill>
              </a:rPr>
              <a:t>School</a:t>
            </a:r>
            <a:r>
              <a:rPr lang="hu-HU" sz="5000" i="1" dirty="0" smtClean="0">
                <a:solidFill>
                  <a:schemeClr val="tx1"/>
                </a:solidFill>
              </a:rPr>
              <a:t> of Military </a:t>
            </a:r>
            <a:r>
              <a:rPr lang="hu-HU" sz="5000" i="1" dirty="0" err="1" smtClean="0">
                <a:solidFill>
                  <a:schemeClr val="tx1"/>
                </a:solidFill>
              </a:rPr>
              <a:t>Sciences</a:t>
            </a:r>
            <a:endParaRPr lang="hu-HU" sz="5000" i="1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558" y="196618"/>
            <a:ext cx="2336800" cy="2336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" y="587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803123" y="2385786"/>
            <a:ext cx="8596668" cy="2324100"/>
          </a:xfrm>
        </p:spPr>
        <p:txBody>
          <a:bodyPr>
            <a:normAutofit/>
          </a:bodyPr>
          <a:lstStyle/>
          <a:p>
            <a:pPr algn="ctr"/>
            <a:r>
              <a:rPr lang="hu-HU" sz="4800" dirty="0" err="1" smtClean="0">
                <a:solidFill>
                  <a:srgbClr val="FF0000"/>
                </a:solidFill>
              </a:rPr>
              <a:t>Thank</a:t>
            </a:r>
            <a:r>
              <a:rPr lang="hu-HU" sz="4800" dirty="0" smtClean="0">
                <a:solidFill>
                  <a:srgbClr val="FF0000"/>
                </a:solidFill>
              </a:rPr>
              <a:t> </a:t>
            </a:r>
            <a:r>
              <a:rPr lang="hu-HU" sz="4800" dirty="0" err="1" smtClean="0">
                <a:solidFill>
                  <a:srgbClr val="FF0000"/>
                </a:solidFill>
              </a:rPr>
              <a:t>you</a:t>
            </a:r>
            <a:r>
              <a:rPr lang="hu-HU" sz="4800" dirty="0" smtClean="0">
                <a:solidFill>
                  <a:srgbClr val="FF0000"/>
                </a:solidFill>
              </a:rPr>
              <a:t> </a:t>
            </a:r>
            <a:r>
              <a:rPr lang="hu-HU" sz="4800" dirty="0" err="1" smtClean="0">
                <a:solidFill>
                  <a:srgbClr val="FF0000"/>
                </a:solidFill>
              </a:rPr>
              <a:t>for</a:t>
            </a:r>
            <a:r>
              <a:rPr lang="hu-HU" sz="4800" dirty="0" smtClean="0">
                <a:solidFill>
                  <a:srgbClr val="FF0000"/>
                </a:solidFill>
              </a:rPr>
              <a:t> </a:t>
            </a:r>
            <a:r>
              <a:rPr lang="hu-HU" sz="4800" dirty="0" err="1" smtClean="0">
                <a:solidFill>
                  <a:srgbClr val="FF0000"/>
                </a:solidFill>
              </a:rPr>
              <a:t>your</a:t>
            </a:r>
            <a:r>
              <a:rPr lang="hu-HU" sz="4800" dirty="0" smtClean="0">
                <a:solidFill>
                  <a:srgbClr val="FF0000"/>
                </a:solidFill>
              </a:rPr>
              <a:t> </a:t>
            </a:r>
            <a:r>
              <a:rPr lang="hu-HU" sz="4800" dirty="0" err="1" smtClean="0">
                <a:solidFill>
                  <a:srgbClr val="FF0000"/>
                </a:solidFill>
              </a:rPr>
              <a:t>kind</a:t>
            </a:r>
            <a:r>
              <a:rPr lang="hu-HU" sz="4800" dirty="0" smtClean="0">
                <a:solidFill>
                  <a:srgbClr val="FF0000"/>
                </a:solidFill>
              </a:rPr>
              <a:t> </a:t>
            </a:r>
            <a:r>
              <a:rPr lang="hu-HU" sz="4800" dirty="0" err="1" smtClean="0">
                <a:solidFill>
                  <a:srgbClr val="FF0000"/>
                </a:solidFill>
              </a:rPr>
              <a:t>attention</a:t>
            </a:r>
            <a:r>
              <a:rPr lang="hu-HU" sz="4800" dirty="0" smtClean="0">
                <a:solidFill>
                  <a:srgbClr val="FF0000"/>
                </a:solidFill>
              </a:rPr>
              <a:t> !</a:t>
            </a:r>
            <a:endParaRPr lang="hu-H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8634" y="520700"/>
            <a:ext cx="8596668" cy="787400"/>
          </a:xfrm>
        </p:spPr>
        <p:txBody>
          <a:bodyPr/>
          <a:lstStyle/>
          <a:p>
            <a:r>
              <a:rPr lang="hu-HU" dirty="0" err="1" smtClean="0">
                <a:solidFill>
                  <a:srgbClr val="FF0000"/>
                </a:solidFill>
              </a:rPr>
              <a:t>What</a:t>
            </a:r>
            <a:r>
              <a:rPr lang="hu-HU" dirty="0" smtClean="0">
                <a:solidFill>
                  <a:srgbClr val="FF0000"/>
                </a:solidFill>
              </a:rPr>
              <a:t> is </a:t>
            </a:r>
            <a:r>
              <a:rPr lang="hu-HU" dirty="0" err="1" smtClean="0">
                <a:solidFill>
                  <a:srgbClr val="FF0000"/>
                </a:solidFill>
              </a:rPr>
              <a:t>the</a:t>
            </a:r>
            <a:r>
              <a:rPr lang="hu-HU" dirty="0" smtClean="0">
                <a:solidFill>
                  <a:srgbClr val="FF0000"/>
                </a:solidFill>
              </a:rPr>
              <a:t> ’</a:t>
            </a:r>
            <a:r>
              <a:rPr lang="hu-HU" dirty="0" err="1" smtClean="0">
                <a:solidFill>
                  <a:srgbClr val="FF0000"/>
                </a:solidFill>
              </a:rPr>
              <a:t>cyber-world</a:t>
            </a:r>
            <a:r>
              <a:rPr lang="hu-HU" dirty="0" smtClean="0">
                <a:solidFill>
                  <a:srgbClr val="FF0000"/>
                </a:solidFill>
              </a:rPr>
              <a:t>’ </a:t>
            </a:r>
            <a:r>
              <a:rPr lang="hu-HU" dirty="0" err="1" smtClean="0">
                <a:solidFill>
                  <a:srgbClr val="FF0000"/>
                </a:solidFill>
              </a:rPr>
              <a:t>about</a:t>
            </a:r>
            <a:r>
              <a:rPr lang="hu-HU" dirty="0" smtClean="0">
                <a:solidFill>
                  <a:srgbClr val="FF0000"/>
                </a:solidFill>
              </a:rPr>
              <a:t> ?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08100"/>
            <a:ext cx="8596668" cy="5168900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The happy (</a:t>
            </a:r>
            <a:r>
              <a:rPr lang="hu-HU" sz="2400" dirty="0" err="1" smtClean="0"/>
              <a:t>quasi</a:t>
            </a:r>
            <a:r>
              <a:rPr lang="hu-HU" sz="2400" dirty="0" smtClean="0"/>
              <a:t> </a:t>
            </a:r>
            <a:r>
              <a:rPr lang="hu-HU" sz="2400" dirty="0" err="1" smtClean="0"/>
              <a:t>dystopic</a:t>
            </a:r>
            <a:r>
              <a:rPr lang="hu-HU" sz="2400" dirty="0" smtClean="0"/>
              <a:t>)</a:t>
            </a:r>
            <a:r>
              <a:rPr lang="hu-HU" sz="2400" dirty="0"/>
              <a:t> </a:t>
            </a:r>
            <a:r>
              <a:rPr lang="hu-HU" sz="2400" dirty="0" err="1" smtClean="0"/>
              <a:t>virtual</a:t>
            </a:r>
            <a:r>
              <a:rPr lang="hu-HU" sz="2400" dirty="0" smtClean="0"/>
              <a:t> </a:t>
            </a:r>
            <a:r>
              <a:rPr lang="hu-HU" sz="2400" dirty="0" err="1" smtClean="0"/>
              <a:t>paradigm</a:t>
            </a:r>
            <a:r>
              <a:rPr lang="hu-HU" sz="2400" dirty="0" smtClean="0"/>
              <a:t> </a:t>
            </a:r>
            <a:r>
              <a:rPr lang="hu-HU" sz="2400" dirty="0" err="1" smtClean="0"/>
              <a:t>we</a:t>
            </a:r>
            <a:r>
              <a:rPr lang="hu-HU" sz="2400" dirty="0" smtClean="0"/>
              <a:t> </a:t>
            </a:r>
            <a:r>
              <a:rPr lang="hu-HU" sz="2400" dirty="0" err="1" smtClean="0"/>
              <a:t>live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:</a:t>
            </a:r>
          </a:p>
          <a:p>
            <a:r>
              <a:rPr lang="hu-HU" sz="2400" dirty="0" err="1" smtClean="0">
                <a:solidFill>
                  <a:srgbClr val="FF0000"/>
                </a:solidFill>
              </a:rPr>
              <a:t>computing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>
                <a:solidFill>
                  <a:srgbClr val="FF0000"/>
                </a:solidFill>
              </a:rPr>
              <a:t>devices</a:t>
            </a: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of </a:t>
            </a:r>
            <a:r>
              <a:rPr lang="hu-HU" sz="2400" dirty="0" err="1" smtClean="0">
                <a:solidFill>
                  <a:srgbClr val="FF0000"/>
                </a:solidFill>
              </a:rPr>
              <a:t>the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electromagnetic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spectrum</a:t>
            </a:r>
            <a:r>
              <a:rPr lang="hu-HU" sz="2400" dirty="0" smtClean="0"/>
              <a:t>: </a:t>
            </a:r>
            <a:r>
              <a:rPr lang="hu-HU" sz="2400" dirty="0" err="1" smtClean="0"/>
              <a:t>e.g</a:t>
            </a:r>
            <a:r>
              <a:rPr lang="hu-HU" sz="2400" dirty="0" smtClean="0"/>
              <a:t> </a:t>
            </a:r>
            <a:r>
              <a:rPr lang="hu-HU" sz="2400" dirty="0" err="1" smtClean="0"/>
              <a:t>PCs</a:t>
            </a:r>
            <a:r>
              <a:rPr lang="hu-HU" sz="2400" dirty="0" smtClean="0"/>
              <a:t>, </a:t>
            </a:r>
            <a:r>
              <a:rPr lang="hu-HU" sz="2400" dirty="0" err="1" smtClean="0"/>
              <a:t>smartphones</a:t>
            </a:r>
            <a:r>
              <a:rPr lang="hu-HU" sz="2400" dirty="0" smtClean="0"/>
              <a:t>, </a:t>
            </a:r>
            <a:r>
              <a:rPr lang="hu-HU" sz="2400" dirty="0" err="1" smtClean="0"/>
              <a:t>smart</a:t>
            </a:r>
            <a:r>
              <a:rPr lang="hu-HU" sz="2400" dirty="0" smtClean="0"/>
              <a:t> </a:t>
            </a:r>
            <a:r>
              <a:rPr lang="hu-HU" sz="2400" dirty="0" err="1" smtClean="0"/>
              <a:t>houses</a:t>
            </a:r>
            <a:r>
              <a:rPr lang="hu-HU" sz="2400" dirty="0" smtClean="0"/>
              <a:t>, </a:t>
            </a:r>
            <a:r>
              <a:rPr lang="hu-HU" sz="2400" dirty="0" err="1" smtClean="0"/>
              <a:t>self-driving</a:t>
            </a:r>
            <a:r>
              <a:rPr lang="hu-HU" sz="2400" dirty="0" smtClean="0"/>
              <a:t> </a:t>
            </a:r>
            <a:r>
              <a:rPr lang="hu-HU" sz="2400" dirty="0" err="1" smtClean="0"/>
              <a:t>cars</a:t>
            </a:r>
            <a:r>
              <a:rPr lang="hu-HU" sz="2400" dirty="0" smtClean="0"/>
              <a:t> and </a:t>
            </a:r>
            <a:r>
              <a:rPr lang="hu-HU" sz="2400" dirty="0" err="1" smtClean="0"/>
              <a:t>even</a:t>
            </a:r>
            <a:r>
              <a:rPr lang="hu-HU" sz="2400" dirty="0" smtClean="0"/>
              <a:t> </a:t>
            </a:r>
            <a:r>
              <a:rPr lang="hu-HU" sz="2400" dirty="0" err="1" smtClean="0"/>
              <a:t>UAVs</a:t>
            </a:r>
            <a:endParaRPr lang="hu-HU" sz="2400" dirty="0"/>
          </a:p>
          <a:p>
            <a:r>
              <a:rPr lang="hu-HU" sz="2400" dirty="0"/>
              <a:t>DATA </a:t>
            </a:r>
            <a:r>
              <a:rPr lang="hu-HU" sz="2400" dirty="0" err="1"/>
              <a:t>overflow</a:t>
            </a:r>
            <a:r>
              <a:rPr lang="hu-HU" sz="2400" dirty="0"/>
              <a:t> (</a:t>
            </a:r>
            <a:r>
              <a:rPr lang="hu-HU" sz="2400" dirty="0" err="1"/>
              <a:t>Pew</a:t>
            </a:r>
            <a:r>
              <a:rPr lang="hu-HU" sz="2400" dirty="0"/>
              <a:t> Research: </a:t>
            </a:r>
            <a:r>
              <a:rPr lang="hu-HU" sz="2400" dirty="0" err="1"/>
              <a:t>daily</a:t>
            </a:r>
            <a:r>
              <a:rPr lang="hu-HU" sz="2400" dirty="0"/>
              <a:t> internet </a:t>
            </a:r>
            <a:r>
              <a:rPr lang="hu-HU" sz="2400" dirty="0" err="1"/>
              <a:t>data</a:t>
            </a:r>
            <a:r>
              <a:rPr lang="hu-HU" sz="2400" dirty="0"/>
              <a:t> </a:t>
            </a:r>
            <a:r>
              <a:rPr lang="hu-HU" sz="2400" dirty="0" err="1"/>
              <a:t>traffic</a:t>
            </a:r>
            <a:r>
              <a:rPr lang="hu-HU" sz="2400" dirty="0"/>
              <a:t> </a:t>
            </a:r>
            <a:r>
              <a:rPr lang="hu-HU" sz="2400" dirty="0" err="1"/>
              <a:t>around</a:t>
            </a:r>
            <a:r>
              <a:rPr lang="hu-HU" sz="2400" dirty="0"/>
              <a:t> 10 </a:t>
            </a:r>
            <a:r>
              <a:rPr lang="hu-HU" sz="2400" dirty="0" err="1"/>
              <a:t>Yotabyte</a:t>
            </a:r>
            <a:r>
              <a:rPr lang="hu-HU" sz="2400" dirty="0"/>
              <a:t> (</a:t>
            </a:r>
            <a:r>
              <a:rPr lang="hu-HU" sz="2400" dirty="0" err="1"/>
              <a:t>10</a:t>
            </a:r>
            <a:r>
              <a:rPr lang="hu-HU" sz="2400" dirty="0"/>
              <a:t> x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volumes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US </a:t>
            </a:r>
            <a:r>
              <a:rPr lang="hu-HU" sz="2400" dirty="0" err="1"/>
              <a:t>Library</a:t>
            </a:r>
            <a:r>
              <a:rPr lang="hu-HU" sz="2400" dirty="0"/>
              <a:t> of </a:t>
            </a:r>
            <a:r>
              <a:rPr lang="hu-HU" sz="2400" dirty="0" err="1"/>
              <a:t>Congress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D.C.) </a:t>
            </a:r>
          </a:p>
          <a:p>
            <a:r>
              <a:rPr lang="hu-HU" sz="2400" dirty="0" err="1" smtClean="0">
                <a:solidFill>
                  <a:srgbClr val="FF0000"/>
                </a:solidFill>
              </a:rPr>
              <a:t>Importance</a:t>
            </a:r>
            <a:r>
              <a:rPr lang="hu-HU" sz="2400" dirty="0" smtClean="0">
                <a:solidFill>
                  <a:srgbClr val="FF0000"/>
                </a:solidFill>
              </a:rPr>
              <a:t> of </a:t>
            </a:r>
            <a:r>
              <a:rPr lang="hu-HU" sz="2400" dirty="0" err="1" smtClean="0">
                <a:solidFill>
                  <a:srgbClr val="FF0000"/>
                </a:solidFill>
              </a:rPr>
              <a:t>communication</a:t>
            </a:r>
            <a:r>
              <a:rPr lang="hu-HU" sz="2400" dirty="0" smtClean="0"/>
              <a:t>: </a:t>
            </a:r>
          </a:p>
          <a:p>
            <a:r>
              <a:rPr lang="hu-HU" sz="2400" dirty="0" err="1" smtClean="0"/>
              <a:t>lack</a:t>
            </a:r>
            <a:r>
              <a:rPr lang="hu-HU" sz="2400" dirty="0" smtClean="0"/>
              <a:t> of </a:t>
            </a:r>
            <a:r>
              <a:rPr lang="hu-HU" sz="2400" dirty="0" err="1" smtClean="0"/>
              <a:t>Silence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Contemplation</a:t>
            </a:r>
            <a:endParaRPr lang="hu-HU" sz="2400" dirty="0" smtClean="0"/>
          </a:p>
          <a:p>
            <a:r>
              <a:rPr lang="hu-HU" sz="2400" dirty="0" smtClean="0"/>
              <a:t>less </a:t>
            </a:r>
            <a:r>
              <a:rPr lang="hu-HU" sz="2400" dirty="0" err="1" smtClean="0"/>
              <a:t>personal</a:t>
            </a:r>
            <a:r>
              <a:rPr lang="hu-HU" sz="2400" dirty="0" smtClean="0"/>
              <a:t> more </a:t>
            </a:r>
            <a:r>
              <a:rPr lang="hu-HU" sz="2400" dirty="0" err="1" smtClean="0"/>
              <a:t>digital</a:t>
            </a:r>
            <a:r>
              <a:rPr lang="hu-HU" sz="2400" dirty="0" smtClean="0"/>
              <a:t> chat: </a:t>
            </a:r>
          </a:p>
          <a:p>
            <a:r>
              <a:rPr lang="hu-HU" sz="2400" dirty="0" smtClean="0"/>
              <a:t>DEEP VS. SHORT. SUPERFICIAL COMMUNICATION</a:t>
            </a:r>
          </a:p>
          <a:p>
            <a:r>
              <a:rPr lang="hu-HU" sz="2400" dirty="0" smtClean="0"/>
              <a:t>140 text </a:t>
            </a:r>
            <a:r>
              <a:rPr lang="hu-HU" sz="2400" dirty="0" err="1" smtClean="0"/>
              <a:t>messages</a:t>
            </a:r>
            <a:r>
              <a:rPr lang="hu-HU" sz="2400" dirty="0" smtClean="0"/>
              <a:t>/</a:t>
            </a:r>
            <a:r>
              <a:rPr lang="hu-HU" sz="2400" dirty="0" err="1" smtClean="0"/>
              <a:t>day</a:t>
            </a:r>
            <a:r>
              <a:rPr lang="hu-HU" sz="2400" dirty="0" smtClean="0"/>
              <a:t>/American </a:t>
            </a:r>
            <a:r>
              <a:rPr lang="hu-HU" sz="2400" dirty="0" err="1" smtClean="0"/>
              <a:t>teenagers</a:t>
            </a:r>
            <a:endParaRPr lang="hu-HU" sz="2400" dirty="0" smtClean="0"/>
          </a:p>
          <a:p>
            <a:endParaRPr lang="hu-HU" sz="20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066" y="3892550"/>
            <a:ext cx="4398934" cy="258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Data </a:t>
            </a:r>
            <a:r>
              <a:rPr lang="hu-HU" dirty="0" err="1" smtClean="0">
                <a:solidFill>
                  <a:srgbClr val="FF0000"/>
                </a:solidFill>
              </a:rPr>
              <a:t>over-SPILL</a:t>
            </a:r>
            <a:r>
              <a:rPr lang="hu-HU" dirty="0" smtClean="0">
                <a:solidFill>
                  <a:srgbClr val="FF0000"/>
                </a:solidFill>
              </a:rPr>
              <a:t> ?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3634" y="1435101"/>
            <a:ext cx="3907366" cy="4555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600" b="1" dirty="0" err="1">
                <a:solidFill>
                  <a:schemeClr val="tx1"/>
                </a:solidFill>
              </a:rPr>
              <a:t>How</a:t>
            </a:r>
            <a:r>
              <a:rPr lang="hu-HU" sz="2600" b="1" dirty="0">
                <a:solidFill>
                  <a:schemeClr val="tx1"/>
                </a:solidFill>
              </a:rPr>
              <a:t> is DATA </a:t>
            </a:r>
            <a:r>
              <a:rPr lang="hu-HU" sz="2600" b="1" dirty="0" err="1" smtClean="0">
                <a:solidFill>
                  <a:schemeClr val="tx1"/>
                </a:solidFill>
              </a:rPr>
              <a:t>generated</a:t>
            </a:r>
            <a:r>
              <a:rPr lang="hu-HU" sz="2600" b="1" dirty="0" smtClean="0">
                <a:solidFill>
                  <a:schemeClr val="tx1"/>
                </a:solidFill>
              </a:rPr>
              <a:t> ? </a:t>
            </a:r>
            <a:endParaRPr lang="hu-HU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800" dirty="0" err="1"/>
              <a:t>Users</a:t>
            </a:r>
            <a:r>
              <a:rPr lang="hu-HU" sz="2800" dirty="0"/>
              <a:t> : 4.5 </a:t>
            </a:r>
            <a:r>
              <a:rPr lang="hu-HU" sz="2800" dirty="0" err="1"/>
              <a:t>bn</a:t>
            </a:r>
            <a:r>
              <a:rPr lang="hu-HU" sz="2800" dirty="0"/>
              <a:t> </a:t>
            </a:r>
            <a:r>
              <a:rPr lang="hu-HU" sz="2800" dirty="0" err="1"/>
              <a:t>as</a:t>
            </a:r>
            <a:r>
              <a:rPr lang="hu-HU" sz="2800" dirty="0"/>
              <a:t> of 2017 (</a:t>
            </a:r>
            <a:r>
              <a:rPr lang="hu-HU" sz="2800" dirty="0" err="1"/>
              <a:t>Pew</a:t>
            </a:r>
            <a:r>
              <a:rPr lang="hu-HU" sz="2800" dirty="0"/>
              <a:t> </a:t>
            </a:r>
            <a:r>
              <a:rPr lang="hu-HU" sz="2800" dirty="0" smtClean="0"/>
              <a:t>Research, STATISTA)</a:t>
            </a:r>
            <a:endParaRPr lang="hu-HU" sz="2800" dirty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err="1"/>
              <a:t>Smart</a:t>
            </a:r>
            <a:r>
              <a:rPr lang="hu-HU" sz="2800" dirty="0"/>
              <a:t> </a:t>
            </a:r>
            <a:r>
              <a:rPr lang="hu-HU" sz="2800" dirty="0" err="1"/>
              <a:t>Devices</a:t>
            </a:r>
            <a:r>
              <a:rPr lang="hu-HU" sz="2800" dirty="0"/>
              <a:t> of </a:t>
            </a:r>
            <a:r>
              <a:rPr lang="hu-HU" sz="2800" dirty="0" err="1"/>
              <a:t>IoT</a:t>
            </a:r>
            <a:r>
              <a:rPr lang="hu-HU" sz="2800" dirty="0"/>
              <a:t>: 17 </a:t>
            </a:r>
            <a:r>
              <a:rPr lang="hu-HU" sz="2800" dirty="0" err="1"/>
              <a:t>bn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2017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AI, </a:t>
            </a:r>
            <a:r>
              <a:rPr lang="hu-HU" sz="2800" dirty="0" err="1" smtClean="0"/>
              <a:t>Machine</a:t>
            </a:r>
            <a:r>
              <a:rPr lang="hu-HU" sz="2800" dirty="0" smtClean="0"/>
              <a:t> </a:t>
            </a:r>
            <a:r>
              <a:rPr lang="hu-HU" sz="2800" dirty="0" err="1"/>
              <a:t>learning</a:t>
            </a:r>
            <a:r>
              <a:rPr lang="hu-HU" sz="2800" dirty="0" smtClean="0"/>
              <a:t>, </a:t>
            </a:r>
            <a:r>
              <a:rPr lang="hu-HU" sz="2800" dirty="0" err="1"/>
              <a:t>smart</a:t>
            </a:r>
            <a:r>
              <a:rPr lang="hu-HU" sz="2800" dirty="0"/>
              <a:t> </a:t>
            </a:r>
            <a:r>
              <a:rPr lang="hu-HU" sz="2800" dirty="0" err="1"/>
              <a:t>algorithms</a:t>
            </a:r>
            <a:r>
              <a:rPr lang="hu-HU" sz="2800" dirty="0"/>
              <a:t>, </a:t>
            </a:r>
            <a:r>
              <a:rPr lang="hu-HU" sz="2800" dirty="0" err="1"/>
              <a:t>super</a:t>
            </a:r>
            <a:r>
              <a:rPr lang="hu-HU" sz="2800" dirty="0"/>
              <a:t> </a:t>
            </a:r>
            <a:r>
              <a:rPr lang="hu-HU" sz="2800" dirty="0" err="1"/>
              <a:t>computers</a:t>
            </a:r>
            <a:r>
              <a:rPr lang="hu-HU" sz="2800" dirty="0"/>
              <a:t> </a:t>
            </a:r>
            <a:r>
              <a:rPr lang="hu-HU" sz="2800" dirty="0" err="1"/>
              <a:t>e.g</a:t>
            </a:r>
            <a:r>
              <a:rPr lang="hu-HU" sz="2800" dirty="0"/>
              <a:t>.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IBM </a:t>
            </a:r>
            <a:r>
              <a:rPr lang="hu-HU" sz="2800" dirty="0"/>
              <a:t>Watson, 	Great and Deep </a:t>
            </a:r>
            <a:r>
              <a:rPr lang="hu-HU" sz="2800" dirty="0" err="1"/>
              <a:t>Blue</a:t>
            </a:r>
            <a:r>
              <a:rPr lang="hu-HU" sz="2800" dirty="0"/>
              <a:t> etc.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95119"/>
            <a:ext cx="7335274" cy="367056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3886200"/>
            <a:ext cx="5829300" cy="280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C00000"/>
                </a:solidFill>
              </a:rPr>
              <a:t>Basic ISSUES </a:t>
            </a:r>
            <a:r>
              <a:rPr lang="hu-HU" sz="4000" b="1" dirty="0" err="1" smtClean="0">
                <a:solidFill>
                  <a:srgbClr val="C00000"/>
                </a:solidFill>
              </a:rPr>
              <a:t>to</a:t>
            </a:r>
            <a:r>
              <a:rPr lang="hu-HU" sz="4000" b="1" dirty="0" smtClean="0">
                <a:solidFill>
                  <a:srgbClr val="C00000"/>
                </a:solidFill>
              </a:rPr>
              <a:t> be </a:t>
            </a:r>
            <a:r>
              <a:rPr lang="hu-HU" sz="4000" b="1" dirty="0" err="1" smtClean="0">
                <a:solidFill>
                  <a:srgbClr val="C00000"/>
                </a:solidFill>
              </a:rPr>
              <a:t>considered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0509" y="1409700"/>
            <a:ext cx="8596668" cy="5172529"/>
          </a:xfrm>
        </p:spPr>
        <p:txBody>
          <a:bodyPr>
            <a:normAutofit fontScale="92500" lnSpcReduction="20000"/>
          </a:bodyPr>
          <a:lstStyle/>
          <a:p>
            <a:r>
              <a:rPr lang="hu-HU" sz="3500" b="1" dirty="0" err="1" smtClean="0">
                <a:solidFill>
                  <a:srgbClr val="C00000"/>
                </a:solidFill>
              </a:rPr>
              <a:t>Cui</a:t>
            </a:r>
            <a:r>
              <a:rPr lang="hu-HU" sz="3500" b="1" dirty="0" smtClean="0">
                <a:solidFill>
                  <a:srgbClr val="C00000"/>
                </a:solidFill>
              </a:rPr>
              <a:t> </a:t>
            </a:r>
            <a:r>
              <a:rPr lang="hu-HU" sz="3500" b="1" dirty="0" err="1" smtClean="0">
                <a:solidFill>
                  <a:srgbClr val="C00000"/>
                </a:solidFill>
              </a:rPr>
              <a:t>prodest</a:t>
            </a:r>
            <a:r>
              <a:rPr lang="hu-HU" sz="3500" b="1" dirty="0" smtClean="0">
                <a:solidFill>
                  <a:srgbClr val="C00000"/>
                </a:solidFill>
              </a:rPr>
              <a:t> </a:t>
            </a:r>
            <a:r>
              <a:rPr lang="hu-HU" sz="2800" dirty="0" smtClean="0">
                <a:solidFill>
                  <a:srgbClr val="C00000"/>
                </a:solidFill>
              </a:rPr>
              <a:t>?</a:t>
            </a:r>
          </a:p>
          <a:p>
            <a:r>
              <a:rPr lang="hu-HU" sz="2800" dirty="0" err="1" smtClean="0"/>
              <a:t>Hijacking</a:t>
            </a:r>
            <a:r>
              <a:rPr lang="hu-HU" sz="2800" dirty="0" smtClean="0"/>
              <a:t> of </a:t>
            </a:r>
            <a:r>
              <a:rPr lang="hu-HU" sz="2800" dirty="0" err="1" smtClean="0"/>
              <a:t>information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smtClean="0">
                <a:solidFill>
                  <a:srgbClr val="C00000"/>
                </a:solidFill>
              </a:rPr>
              <a:t>POWER – SETTING THE AGENDA </a:t>
            </a:r>
          </a:p>
          <a:p>
            <a:r>
              <a:rPr lang="hu-HU" sz="2800" dirty="0" smtClean="0"/>
              <a:t>‚</a:t>
            </a:r>
            <a:r>
              <a:rPr lang="hu-HU" sz="2800" dirty="0" err="1" smtClean="0"/>
              <a:t>Weaponization</a:t>
            </a:r>
            <a:r>
              <a:rPr lang="hu-HU" sz="2800" dirty="0" smtClean="0"/>
              <a:t> </a:t>
            </a:r>
            <a:r>
              <a:rPr lang="hu-HU" sz="2800" dirty="0"/>
              <a:t>of </a:t>
            </a:r>
            <a:r>
              <a:rPr lang="hu-HU" sz="2800" dirty="0" err="1" smtClean="0"/>
              <a:t>Information</a:t>
            </a:r>
            <a:r>
              <a:rPr lang="hu-HU" sz="2800" dirty="0" smtClean="0"/>
              <a:t>’ (</a:t>
            </a:r>
            <a:r>
              <a:rPr lang="hu-HU" sz="2800" dirty="0" err="1" smtClean="0"/>
              <a:t>Waltzman</a:t>
            </a:r>
            <a:r>
              <a:rPr lang="hu-HU" sz="2800" dirty="0" smtClean="0"/>
              <a:t> ©, </a:t>
            </a:r>
            <a:r>
              <a:rPr lang="hu-HU" sz="2800" dirty="0"/>
              <a:t>RAND Corp.)</a:t>
            </a:r>
          </a:p>
          <a:p>
            <a:r>
              <a:rPr lang="hu-HU" sz="2800" dirty="0" err="1"/>
              <a:t>Cognitve</a:t>
            </a:r>
            <a:r>
              <a:rPr lang="hu-HU" sz="2800" dirty="0"/>
              <a:t> </a:t>
            </a:r>
            <a:r>
              <a:rPr lang="hu-HU" sz="2800" dirty="0" err="1"/>
              <a:t>insecurity</a:t>
            </a:r>
            <a:r>
              <a:rPr lang="hu-HU" sz="2800" dirty="0"/>
              <a:t>: </a:t>
            </a:r>
            <a:r>
              <a:rPr lang="hu-HU" sz="2800" dirty="0" err="1"/>
              <a:t>believe</a:t>
            </a:r>
            <a:r>
              <a:rPr lang="hu-HU" sz="2800" dirty="0"/>
              <a:t> </a:t>
            </a:r>
            <a:r>
              <a:rPr lang="hu-HU" sz="2800" dirty="0" err="1"/>
              <a:t>nothing</a:t>
            </a:r>
            <a:r>
              <a:rPr lang="hu-HU" sz="2800" dirty="0"/>
              <a:t>, </a:t>
            </a:r>
            <a:r>
              <a:rPr lang="hu-HU" sz="2800" dirty="0" err="1"/>
              <a:t>alternative</a:t>
            </a:r>
            <a:r>
              <a:rPr lang="hu-HU" sz="2800" dirty="0"/>
              <a:t> </a:t>
            </a:r>
            <a:r>
              <a:rPr lang="hu-HU" sz="2800" dirty="0" err="1"/>
              <a:t>facts</a:t>
            </a:r>
            <a:r>
              <a:rPr lang="hu-HU" sz="2800" dirty="0"/>
              <a:t> and </a:t>
            </a:r>
            <a:r>
              <a:rPr lang="hu-HU" sz="2800" dirty="0" err="1"/>
              <a:t>truth</a:t>
            </a:r>
            <a:r>
              <a:rPr lang="hu-HU" sz="2800" dirty="0"/>
              <a:t>, </a:t>
            </a:r>
            <a:r>
              <a:rPr lang="hu-HU" sz="2800" dirty="0" err="1"/>
              <a:t>fake</a:t>
            </a:r>
            <a:r>
              <a:rPr lang="hu-HU" sz="2800" dirty="0"/>
              <a:t> </a:t>
            </a:r>
            <a:r>
              <a:rPr lang="hu-HU" sz="2800" dirty="0" err="1"/>
              <a:t>news</a:t>
            </a:r>
            <a:r>
              <a:rPr lang="hu-HU" sz="2800" dirty="0"/>
              <a:t> </a:t>
            </a:r>
            <a:r>
              <a:rPr lang="hu-HU" sz="2800" dirty="0" err="1" smtClean="0"/>
              <a:t>reality</a:t>
            </a:r>
            <a:endParaRPr lang="hu-HU" sz="2800" dirty="0" smtClean="0"/>
          </a:p>
          <a:p>
            <a:r>
              <a:rPr lang="hu-HU" sz="2800" dirty="0" err="1"/>
              <a:t>Any</a:t>
            </a:r>
            <a:r>
              <a:rPr lang="hu-HU" sz="2800" dirty="0"/>
              <a:t> </a:t>
            </a:r>
            <a:r>
              <a:rPr lang="hu-HU" sz="2800" dirty="0" err="1"/>
              <a:t>kind</a:t>
            </a:r>
            <a:r>
              <a:rPr lang="hu-HU" sz="2800" dirty="0"/>
              <a:t> of </a:t>
            </a:r>
            <a:r>
              <a:rPr lang="hu-HU" sz="2800" dirty="0" err="1"/>
              <a:t>Information</a:t>
            </a:r>
            <a:r>
              <a:rPr lang="hu-HU" sz="2800" dirty="0"/>
              <a:t> is part of </a:t>
            </a:r>
            <a:r>
              <a:rPr lang="hu-HU" sz="2800" b="1" dirty="0" err="1">
                <a:solidFill>
                  <a:srgbClr val="FF0000"/>
                </a:solidFill>
              </a:rPr>
              <a:t>Soft</a:t>
            </a:r>
            <a:r>
              <a:rPr lang="hu-HU" sz="2800" b="1" dirty="0">
                <a:solidFill>
                  <a:srgbClr val="FF0000"/>
                </a:solidFill>
              </a:rPr>
              <a:t> </a:t>
            </a:r>
            <a:r>
              <a:rPr lang="hu-HU" sz="2800" b="1" dirty="0" err="1">
                <a:solidFill>
                  <a:srgbClr val="FF0000"/>
                </a:solidFill>
              </a:rPr>
              <a:t>Power</a:t>
            </a:r>
            <a:endParaRPr lang="hu-HU" sz="2800" b="1" dirty="0">
              <a:solidFill>
                <a:srgbClr val="FF0000"/>
              </a:solidFill>
            </a:endParaRPr>
          </a:p>
          <a:p>
            <a:r>
              <a:rPr lang="hu-HU" sz="2800" dirty="0" smtClean="0">
                <a:solidFill>
                  <a:srgbClr val="FF0000"/>
                </a:solidFill>
              </a:rPr>
              <a:t>Digital </a:t>
            </a:r>
            <a:r>
              <a:rPr lang="hu-HU" sz="2800" dirty="0" err="1">
                <a:solidFill>
                  <a:srgbClr val="FF0000"/>
                </a:solidFill>
              </a:rPr>
              <a:t>Secular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 err="1">
                <a:solidFill>
                  <a:srgbClr val="FF0000"/>
                </a:solidFill>
              </a:rPr>
              <a:t>theoreme</a:t>
            </a:r>
            <a:r>
              <a:rPr lang="hu-HU" sz="2800" dirty="0"/>
              <a:t>:</a:t>
            </a:r>
          </a:p>
          <a:p>
            <a:r>
              <a:rPr lang="hu-HU" sz="2800" dirty="0"/>
              <a:t>DATA is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Religion</a:t>
            </a:r>
            <a:r>
              <a:rPr lang="hu-HU" sz="2800" dirty="0"/>
              <a:t> and INFORMATION is </a:t>
            </a:r>
            <a:r>
              <a:rPr lang="hu-HU" sz="2800" dirty="0" err="1"/>
              <a:t>becoming</a:t>
            </a:r>
            <a:r>
              <a:rPr lang="hu-HU" sz="2800" dirty="0"/>
              <a:t> </a:t>
            </a:r>
            <a:r>
              <a:rPr lang="hu-HU" sz="2800" dirty="0" err="1"/>
              <a:t>Divine</a:t>
            </a:r>
            <a:r>
              <a:rPr lang="hu-HU" sz="2800" dirty="0"/>
              <a:t> ( </a:t>
            </a:r>
            <a:r>
              <a:rPr lang="hu-HU" sz="2800" dirty="0" err="1" smtClean="0"/>
              <a:t>Yuval</a:t>
            </a:r>
            <a:r>
              <a:rPr lang="hu-HU" sz="2800" dirty="0" smtClean="0"/>
              <a:t> N. </a:t>
            </a:r>
            <a:r>
              <a:rPr lang="hu-HU" sz="2800" dirty="0" err="1"/>
              <a:t>Harari</a:t>
            </a:r>
            <a:r>
              <a:rPr lang="hu-HU" sz="2800" dirty="0"/>
              <a:t>)</a:t>
            </a:r>
          </a:p>
          <a:p>
            <a:r>
              <a:rPr lang="hu-HU" sz="3000" b="1" dirty="0" smtClean="0"/>
              <a:t>„</a:t>
            </a:r>
            <a:r>
              <a:rPr lang="hu-HU" sz="3000" b="1" dirty="0" err="1" smtClean="0"/>
              <a:t>Thinking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before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Believing</a:t>
            </a:r>
            <a:r>
              <a:rPr lang="hu-HU" sz="3000" b="1" dirty="0" smtClean="0"/>
              <a:t> …”</a:t>
            </a:r>
            <a:endParaRPr lang="hu-HU" sz="3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77" y="1057374"/>
            <a:ext cx="2884488" cy="255668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557" y="4064099"/>
            <a:ext cx="4271790" cy="240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2600" y="177799"/>
            <a:ext cx="9410700" cy="1295401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err="1">
                <a:solidFill>
                  <a:srgbClr val="FF0000"/>
                </a:solidFill>
              </a:rPr>
              <a:t>Who</a:t>
            </a:r>
            <a:r>
              <a:rPr lang="hu-HU" sz="3200" b="1" dirty="0">
                <a:solidFill>
                  <a:srgbClr val="FF0000"/>
                </a:solidFill>
              </a:rPr>
              <a:t> </a:t>
            </a:r>
            <a:r>
              <a:rPr lang="hu-HU" sz="3200" b="1" dirty="0" err="1" smtClean="0">
                <a:solidFill>
                  <a:srgbClr val="FF0000"/>
                </a:solidFill>
              </a:rPr>
              <a:t>can</a:t>
            </a:r>
            <a:r>
              <a:rPr lang="hu-HU" sz="3200" b="1" dirty="0" smtClean="0">
                <a:solidFill>
                  <a:srgbClr val="FF0000"/>
                </a:solidFill>
              </a:rPr>
              <a:t> be </a:t>
            </a:r>
            <a:r>
              <a:rPr lang="hu-HU" sz="3200" b="1" dirty="0" err="1">
                <a:solidFill>
                  <a:srgbClr val="FF0000"/>
                </a:solidFill>
              </a:rPr>
              <a:t>in</a:t>
            </a:r>
            <a:r>
              <a:rPr lang="hu-HU" sz="3200" b="1" dirty="0">
                <a:solidFill>
                  <a:srgbClr val="FF0000"/>
                </a:solidFill>
              </a:rPr>
              <a:t> </a:t>
            </a:r>
            <a:r>
              <a:rPr lang="hu-HU" sz="3200" b="1" dirty="0" err="1">
                <a:solidFill>
                  <a:srgbClr val="FF0000"/>
                </a:solidFill>
              </a:rPr>
              <a:t>charge</a:t>
            </a:r>
            <a:r>
              <a:rPr lang="hu-HU" sz="3200" b="1" dirty="0">
                <a:solidFill>
                  <a:srgbClr val="FF0000"/>
                </a:solidFill>
              </a:rPr>
              <a:t> of </a:t>
            </a:r>
            <a:r>
              <a:rPr lang="hu-HU" sz="3200" b="1" dirty="0" err="1" smtClean="0">
                <a:solidFill>
                  <a:srgbClr val="FF0000"/>
                </a:solidFill>
              </a:rPr>
              <a:t>the</a:t>
            </a:r>
            <a:r>
              <a:rPr lang="hu-HU" sz="3200" b="1" dirty="0" smtClean="0">
                <a:solidFill>
                  <a:srgbClr val="FF0000"/>
                </a:solidFill>
              </a:rPr>
              <a:t> </a:t>
            </a:r>
            <a:r>
              <a:rPr lang="hu-HU" sz="3200" b="1" dirty="0" err="1" smtClean="0">
                <a:solidFill>
                  <a:srgbClr val="FF0000"/>
                </a:solidFill>
              </a:rPr>
              <a:t>control</a:t>
            </a:r>
            <a:r>
              <a:rPr lang="hu-HU" sz="3200" b="1" dirty="0" smtClean="0">
                <a:solidFill>
                  <a:srgbClr val="FF0000"/>
                </a:solidFill>
              </a:rPr>
              <a:t>/</a:t>
            </a:r>
            <a:r>
              <a:rPr lang="hu-HU" sz="3200" b="1" dirty="0" err="1" smtClean="0">
                <a:solidFill>
                  <a:srgbClr val="FF0000"/>
                </a:solidFill>
              </a:rPr>
              <a:t>supervision</a:t>
            </a:r>
            <a:r>
              <a:rPr lang="hu-HU" sz="3200" b="1" dirty="0" smtClean="0">
                <a:solidFill>
                  <a:srgbClr val="FF0000"/>
                </a:solidFill>
              </a:rPr>
              <a:t>/</a:t>
            </a:r>
            <a:br>
              <a:rPr lang="hu-HU" sz="3200" b="1" dirty="0" smtClean="0">
                <a:solidFill>
                  <a:srgbClr val="FF0000"/>
                </a:solidFill>
              </a:rPr>
            </a:br>
            <a:r>
              <a:rPr lang="hu-HU" sz="3200" b="1" dirty="0" err="1" smtClean="0">
                <a:solidFill>
                  <a:srgbClr val="FF0000"/>
                </a:solidFill>
              </a:rPr>
              <a:t>data</a:t>
            </a:r>
            <a:r>
              <a:rPr lang="hu-HU" sz="3200" b="1" dirty="0" smtClean="0">
                <a:solidFill>
                  <a:srgbClr val="FF0000"/>
                </a:solidFill>
              </a:rPr>
              <a:t> </a:t>
            </a:r>
            <a:r>
              <a:rPr lang="hu-HU" sz="3200" b="1" dirty="0">
                <a:solidFill>
                  <a:srgbClr val="FF0000"/>
                </a:solidFill>
              </a:rPr>
              <a:t>management of </a:t>
            </a:r>
            <a:r>
              <a:rPr lang="hu-HU" sz="3200" b="1" dirty="0" err="1">
                <a:solidFill>
                  <a:srgbClr val="FF0000"/>
                </a:solidFill>
              </a:rPr>
              <a:t>the</a:t>
            </a:r>
            <a:r>
              <a:rPr lang="hu-HU" sz="3200" b="1" dirty="0">
                <a:solidFill>
                  <a:srgbClr val="FF0000"/>
                </a:solidFill>
              </a:rPr>
              <a:t> </a:t>
            </a:r>
            <a:r>
              <a:rPr lang="hu-HU" sz="3200" b="1" dirty="0" err="1">
                <a:solidFill>
                  <a:srgbClr val="FF0000"/>
                </a:solidFill>
              </a:rPr>
              <a:t>cyber</a:t>
            </a:r>
            <a:r>
              <a:rPr lang="hu-HU" sz="3200" b="1" dirty="0">
                <a:solidFill>
                  <a:srgbClr val="FF0000"/>
                </a:solidFill>
              </a:rPr>
              <a:t> </a:t>
            </a:r>
            <a:r>
              <a:rPr lang="hu-HU" sz="3200" b="1" dirty="0" err="1">
                <a:solidFill>
                  <a:srgbClr val="FF0000"/>
                </a:solidFill>
              </a:rPr>
              <a:t>system</a:t>
            </a:r>
            <a:r>
              <a:rPr lang="hu-HU" sz="3200" b="1" dirty="0">
                <a:solidFill>
                  <a:srgbClr val="FF0000"/>
                </a:solidFill>
              </a:rPr>
              <a:t>? </a:t>
            </a:r>
            <a:r>
              <a:rPr lang="hu-HU" b="1" dirty="0">
                <a:solidFill>
                  <a:srgbClr val="FF0000"/>
                </a:solidFill>
              </a:rPr>
              <a:t/>
            </a:r>
            <a:br>
              <a:rPr lang="hu-HU" b="1" dirty="0">
                <a:solidFill>
                  <a:srgbClr val="FF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50" y="1968500"/>
            <a:ext cx="10375900" cy="4762500"/>
          </a:xfrm>
        </p:spPr>
        <p:txBody>
          <a:bodyPr>
            <a:noAutofit/>
          </a:bodyPr>
          <a:lstStyle/>
          <a:p>
            <a:pPr algn="just"/>
            <a:r>
              <a:rPr lang="hu-HU" sz="2800" dirty="0" err="1" smtClean="0">
                <a:solidFill>
                  <a:srgbClr val="FF0000"/>
                </a:solidFill>
              </a:rPr>
              <a:t>States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/>
              <a:t>(</a:t>
            </a:r>
            <a:r>
              <a:rPr lang="hu-HU" sz="2800" dirty="0" err="1" smtClean="0"/>
              <a:t>e.g</a:t>
            </a:r>
            <a:r>
              <a:rPr lang="hu-HU" sz="2800" dirty="0" smtClean="0"/>
              <a:t>.: U.S. NSA, Great </a:t>
            </a:r>
            <a:r>
              <a:rPr lang="hu-HU" sz="2800" dirty="0"/>
              <a:t>D</a:t>
            </a:r>
            <a:r>
              <a:rPr lang="hu-HU" sz="2800" dirty="0" smtClean="0"/>
              <a:t>igital </a:t>
            </a:r>
            <a:r>
              <a:rPr lang="hu-HU" sz="2800" dirty="0" err="1"/>
              <a:t>Firewall</a:t>
            </a:r>
            <a:r>
              <a:rPr lang="hu-HU" sz="2800" dirty="0"/>
              <a:t> and </a:t>
            </a:r>
            <a:r>
              <a:rPr lang="hu-HU" sz="2800" dirty="0" err="1"/>
              <a:t>Social</a:t>
            </a:r>
            <a:r>
              <a:rPr lang="hu-HU" sz="2800" dirty="0"/>
              <a:t> </a:t>
            </a:r>
            <a:r>
              <a:rPr lang="hu-HU" sz="2800" dirty="0" err="1"/>
              <a:t>ranking</a:t>
            </a:r>
            <a:r>
              <a:rPr lang="hu-HU" sz="2800" dirty="0"/>
              <a:t> credit </a:t>
            </a:r>
            <a:r>
              <a:rPr lang="hu-HU" sz="2800" dirty="0" err="1"/>
              <a:t>system</a:t>
            </a:r>
            <a:r>
              <a:rPr lang="hu-HU" sz="2800" dirty="0"/>
              <a:t> of </a:t>
            </a:r>
            <a:r>
              <a:rPr lang="hu-HU" sz="2800" dirty="0" err="1"/>
              <a:t>China</a:t>
            </a:r>
            <a:r>
              <a:rPr lang="hu-HU" sz="2800" dirty="0"/>
              <a:t>)</a:t>
            </a:r>
          </a:p>
          <a:p>
            <a:pPr algn="just"/>
            <a:r>
              <a:rPr lang="hu-HU" sz="2800" dirty="0" err="1" smtClean="0">
                <a:solidFill>
                  <a:srgbClr val="FF0000"/>
                </a:solidFill>
              </a:rPr>
              <a:t>Non-state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actors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like</a:t>
            </a:r>
            <a:r>
              <a:rPr lang="hu-HU" sz="2800" dirty="0" smtClean="0">
                <a:solidFill>
                  <a:srgbClr val="FF0000"/>
                </a:solidFill>
              </a:rPr>
              <a:t> :</a:t>
            </a:r>
          </a:p>
          <a:p>
            <a:pPr algn="just"/>
            <a:r>
              <a:rPr lang="hu-HU" sz="2800" dirty="0" smtClean="0">
                <a:solidFill>
                  <a:srgbClr val="FF0000"/>
                </a:solidFill>
              </a:rPr>
              <a:t>Web </a:t>
            </a:r>
            <a:r>
              <a:rPr lang="hu-HU" sz="2800" dirty="0">
                <a:solidFill>
                  <a:srgbClr val="FF0000"/>
                </a:solidFill>
              </a:rPr>
              <a:t>3 Corp</a:t>
            </a:r>
            <a:r>
              <a:rPr lang="hu-HU" sz="2800" dirty="0"/>
              <a:t>.: </a:t>
            </a:r>
            <a:r>
              <a:rPr lang="hu-HU" sz="2800" dirty="0" err="1"/>
              <a:t>Google</a:t>
            </a:r>
            <a:r>
              <a:rPr lang="hu-HU" sz="2800" dirty="0"/>
              <a:t>, </a:t>
            </a:r>
            <a:r>
              <a:rPr lang="hu-HU" sz="2800" dirty="0" err="1"/>
              <a:t>Fb</a:t>
            </a:r>
            <a:r>
              <a:rPr lang="hu-HU" sz="2800" dirty="0"/>
              <a:t>, </a:t>
            </a:r>
            <a:r>
              <a:rPr lang="hu-HU" sz="2800" dirty="0" err="1"/>
              <a:t>Tw</a:t>
            </a:r>
            <a:r>
              <a:rPr lang="hu-HU" sz="2800" dirty="0"/>
              <a:t>, </a:t>
            </a:r>
            <a:r>
              <a:rPr lang="hu-HU" sz="2800" dirty="0" smtClean="0"/>
              <a:t>Amazon</a:t>
            </a:r>
          </a:p>
          <a:p>
            <a:pPr algn="just"/>
            <a:r>
              <a:rPr lang="hu-HU" sz="2800" dirty="0" err="1" smtClean="0">
                <a:solidFill>
                  <a:srgbClr val="C00000"/>
                </a:solidFill>
              </a:rPr>
              <a:t>Organizations</a:t>
            </a:r>
            <a:r>
              <a:rPr lang="hu-HU" sz="2800" dirty="0" smtClean="0"/>
              <a:t>: ICANN, ITU, WTO</a:t>
            </a:r>
            <a:endParaRPr lang="hu-HU" sz="2800" dirty="0"/>
          </a:p>
          <a:p>
            <a:pPr algn="just"/>
            <a:r>
              <a:rPr lang="hu-HU" sz="2800" dirty="0" err="1">
                <a:solidFill>
                  <a:srgbClr val="FF0000"/>
                </a:solidFill>
              </a:rPr>
              <a:t>Smart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 err="1">
                <a:solidFill>
                  <a:srgbClr val="FF0000"/>
                </a:solidFill>
              </a:rPr>
              <a:t>algorithms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>
                <a:solidFill>
                  <a:schemeClr val="tx1"/>
                </a:solidFill>
              </a:rPr>
              <a:t>and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rise</a:t>
            </a:r>
            <a:r>
              <a:rPr lang="hu-HU" sz="2800" dirty="0"/>
              <a:t> of </a:t>
            </a:r>
            <a:r>
              <a:rPr lang="hu-HU" sz="2800" dirty="0" err="1"/>
              <a:t>Artificial</a:t>
            </a:r>
            <a:r>
              <a:rPr lang="hu-HU" sz="2800" dirty="0"/>
              <a:t> </a:t>
            </a:r>
            <a:r>
              <a:rPr lang="hu-HU" sz="2800" dirty="0" err="1"/>
              <a:t>Intelligence</a:t>
            </a:r>
            <a:r>
              <a:rPr lang="hu-HU" sz="2800" dirty="0"/>
              <a:t> </a:t>
            </a:r>
            <a:r>
              <a:rPr lang="hu-HU" sz="2800" dirty="0" err="1"/>
              <a:t>which</a:t>
            </a:r>
            <a:r>
              <a:rPr lang="hu-HU" sz="2800" dirty="0"/>
              <a:t> </a:t>
            </a:r>
            <a:r>
              <a:rPr lang="hu-HU" sz="2800" dirty="0" err="1"/>
              <a:t>are</a:t>
            </a:r>
            <a:r>
              <a:rPr lang="hu-HU" sz="2800" dirty="0"/>
              <a:t> </a:t>
            </a:r>
            <a:r>
              <a:rPr lang="hu-HU" sz="2800" dirty="0" err="1"/>
              <a:t>operated</a:t>
            </a:r>
            <a:r>
              <a:rPr lang="hu-HU" sz="2800" dirty="0"/>
              <a:t> </a:t>
            </a:r>
            <a:r>
              <a:rPr lang="hu-HU" sz="2800" dirty="0" err="1"/>
              <a:t>also</a:t>
            </a:r>
            <a:r>
              <a:rPr lang="hu-HU" sz="2800" dirty="0"/>
              <a:t> </a:t>
            </a:r>
            <a:r>
              <a:rPr lang="hu-HU" sz="2800" dirty="0" err="1"/>
              <a:t>by</a:t>
            </a:r>
            <a:r>
              <a:rPr lang="hu-HU" sz="2800" dirty="0"/>
              <a:t> </a:t>
            </a:r>
            <a:r>
              <a:rPr lang="hu-HU" sz="2800" dirty="0" err="1"/>
              <a:t>those</a:t>
            </a:r>
            <a:r>
              <a:rPr lang="hu-HU" sz="2800" dirty="0"/>
              <a:t> </a:t>
            </a:r>
            <a:r>
              <a:rPr lang="hu-HU" sz="2800" dirty="0" err="1"/>
              <a:t>from</a:t>
            </a:r>
            <a:r>
              <a:rPr lang="hu-HU" sz="2800" dirty="0"/>
              <a:t> </a:t>
            </a:r>
            <a:r>
              <a:rPr lang="hu-HU" sz="2800" dirty="0" err="1"/>
              <a:t>above</a:t>
            </a:r>
            <a:r>
              <a:rPr lang="hu-HU" sz="2800" dirty="0"/>
              <a:t> </a:t>
            </a:r>
          </a:p>
          <a:p>
            <a:pPr algn="just"/>
            <a:r>
              <a:rPr lang="hu-HU" sz="2800" dirty="0"/>
              <a:t>OR </a:t>
            </a:r>
            <a:r>
              <a:rPr lang="hu-HU" sz="2800" dirty="0" err="1" smtClean="0"/>
              <a:t>ultimately</a:t>
            </a:r>
            <a:r>
              <a:rPr lang="hu-HU" sz="2800" dirty="0" smtClean="0"/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NOONE – </a:t>
            </a:r>
            <a:r>
              <a:rPr lang="hu-HU" sz="2800" dirty="0" err="1" smtClean="0">
                <a:solidFill>
                  <a:srgbClr val="FF0000"/>
                </a:solidFill>
              </a:rPr>
              <a:t>the</a:t>
            </a:r>
            <a:r>
              <a:rPr lang="hu-HU" sz="2800" dirty="0" smtClean="0">
                <a:solidFill>
                  <a:srgbClr val="FF0000"/>
                </a:solidFill>
              </a:rPr>
              <a:t> most </a:t>
            </a:r>
            <a:r>
              <a:rPr lang="hu-HU" sz="2800" dirty="0" err="1" smtClean="0">
                <a:solidFill>
                  <a:srgbClr val="FF0000"/>
                </a:solidFill>
              </a:rPr>
              <a:t>complex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system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ever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created</a:t>
            </a:r>
            <a:endParaRPr lang="hu-HU" sz="2800" dirty="0">
              <a:solidFill>
                <a:srgbClr val="FF0000"/>
              </a:solidFill>
            </a:endParaRPr>
          </a:p>
          <a:p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29" y="2444470"/>
            <a:ext cx="4165600" cy="228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0534" y="520700"/>
            <a:ext cx="8596668" cy="1320800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The INFORMATION PARADIGM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rgbClr val="FF0000"/>
                </a:solidFill>
              </a:rPr>
              <a:t>PROS: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AVAILABLE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INSTANT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MOSTLY FREE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UNRESTRICTED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CONVENIENT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GROWING DIG.LITERACY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UNPRECEDENTED KNOW-HOW SHARE IN HISTORY</a:t>
            </a:r>
          </a:p>
          <a:p>
            <a:endParaRPr lang="hu-HU" sz="2800" dirty="0" smtClean="0">
              <a:solidFill>
                <a:schemeClr val="tx1"/>
              </a:solidFill>
            </a:endParaRPr>
          </a:p>
          <a:p>
            <a:endParaRPr lang="hu-HU" sz="3600" dirty="0">
              <a:solidFill>
                <a:srgbClr val="FF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10" y="1473201"/>
            <a:ext cx="6841067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 fontScale="77500" lnSpcReduction="20000"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CONS:</a:t>
            </a:r>
          </a:p>
          <a:p>
            <a:r>
              <a:rPr lang="hu-HU" sz="2800" dirty="0">
                <a:solidFill>
                  <a:srgbClr val="FF0000"/>
                </a:solidFill>
              </a:rPr>
              <a:t>DATA </a:t>
            </a:r>
            <a:r>
              <a:rPr lang="hu-HU" sz="2800" dirty="0" smtClean="0">
                <a:solidFill>
                  <a:srgbClr val="FF0000"/>
                </a:solidFill>
              </a:rPr>
              <a:t>OVERFLOW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(</a:t>
            </a:r>
            <a:r>
              <a:rPr lang="hu-HU" sz="2800" dirty="0" err="1">
                <a:solidFill>
                  <a:schemeClr val="tx1"/>
                </a:solidFill>
              </a:rPr>
              <a:t>see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sz="2800" dirty="0" err="1">
                <a:solidFill>
                  <a:schemeClr val="tx1"/>
                </a:solidFill>
              </a:rPr>
              <a:t>the</a:t>
            </a:r>
            <a:r>
              <a:rPr lang="hu-HU" sz="2800" dirty="0">
                <a:solidFill>
                  <a:schemeClr val="tx1"/>
                </a:solidFill>
              </a:rPr>
              <a:t> idea of </a:t>
            </a:r>
            <a:r>
              <a:rPr lang="hu-HU" sz="2800" dirty="0" err="1">
                <a:solidFill>
                  <a:schemeClr val="tx1"/>
                </a:solidFill>
              </a:rPr>
              <a:t>Asimov</a:t>
            </a:r>
            <a:r>
              <a:rPr lang="hu-HU" sz="2800" dirty="0">
                <a:solidFill>
                  <a:schemeClr val="tx1"/>
                </a:solidFill>
              </a:rPr>
              <a:t>, </a:t>
            </a:r>
            <a:r>
              <a:rPr lang="hu-HU" sz="2800" dirty="0" err="1" smtClean="0">
                <a:solidFill>
                  <a:schemeClr val="tx1"/>
                </a:solidFill>
              </a:rPr>
              <a:t>Kurtzweil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or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>
                <a:solidFill>
                  <a:schemeClr val="tx1"/>
                </a:solidFill>
              </a:rPr>
              <a:t>Moore)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UNCONTROLLED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INSECURE, MANIPULATED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UNRELIABLE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PROMOTES SPIRITUAL INERTIA 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ANXIETY, FEELING OF TOTAL LOSS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SUPERFICIAL 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COGNITIVE DISORDER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A.I. TAKES OVER CONTROL OF DATA MAN</a:t>
            </a:r>
            <a:r>
              <a:rPr lang="hu-HU" sz="2800" dirty="0" smtClean="0">
                <a:solidFill>
                  <a:srgbClr val="FF0000"/>
                </a:solidFill>
              </a:rPr>
              <a:t>.</a:t>
            </a:r>
          </a:p>
          <a:p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The INFORMATION PARADIGM</a:t>
            </a:r>
            <a:endParaRPr lang="hu-HU" sz="4000" dirty="0">
              <a:solidFill>
                <a:srgbClr val="FF000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739" y="2870201"/>
            <a:ext cx="568166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234" y="609600"/>
            <a:ext cx="9015768" cy="1320800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rgbClr val="FF0000"/>
                </a:solidFill>
              </a:rPr>
              <a:t>WAY OUT FROM THE </a:t>
            </a:r>
            <a:r>
              <a:rPr lang="hu-HU" sz="4000" dirty="0" err="1" smtClean="0">
                <a:solidFill>
                  <a:srgbClr val="FF0000"/>
                </a:solidFill>
              </a:rPr>
              <a:t>data</a:t>
            </a:r>
            <a:r>
              <a:rPr lang="hu-HU" sz="4000" dirty="0" smtClean="0">
                <a:solidFill>
                  <a:srgbClr val="FF0000"/>
                </a:solidFill>
              </a:rPr>
              <a:t> CHAOS</a:t>
            </a:r>
            <a:br>
              <a:rPr lang="hu-HU" sz="4000" dirty="0" smtClean="0">
                <a:solidFill>
                  <a:srgbClr val="FF0000"/>
                </a:solidFill>
              </a:rPr>
            </a:br>
            <a:r>
              <a:rPr lang="hu-HU" sz="4000" dirty="0">
                <a:solidFill>
                  <a:srgbClr val="FF0000"/>
                </a:solidFill>
              </a:rPr>
              <a:t>ALTERNATIVE </a:t>
            </a:r>
            <a:r>
              <a:rPr lang="hu-HU" sz="4000" dirty="0" smtClean="0">
                <a:solidFill>
                  <a:srgbClr val="FF0000"/>
                </a:solidFill>
              </a:rPr>
              <a:t>SOLUTIONS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234" y="1866900"/>
            <a:ext cx="7641166" cy="4572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TO RESTRICT THE UNCONTROLLED DATA GENERATORS: </a:t>
            </a:r>
            <a:r>
              <a:rPr lang="hu-HU" sz="2400" dirty="0" smtClean="0">
                <a:solidFill>
                  <a:srgbClr val="FF0000"/>
                </a:solidFill>
              </a:rPr>
              <a:t>WHO? HOW? ON WHAT BASIS?</a:t>
            </a:r>
          </a:p>
          <a:p>
            <a:r>
              <a:rPr lang="hu-HU" sz="3200" dirty="0" smtClean="0"/>
              <a:t>GLOBAL </a:t>
            </a:r>
            <a:r>
              <a:rPr lang="hu-HU" sz="3200" dirty="0" smtClean="0">
                <a:solidFill>
                  <a:srgbClr val="FF0000"/>
                </a:solidFill>
              </a:rPr>
              <a:t>DATA FILTER, DIGITAL EDITING</a:t>
            </a:r>
          </a:p>
          <a:p>
            <a:r>
              <a:rPr lang="hu-HU" sz="3200" dirty="0" smtClean="0">
                <a:solidFill>
                  <a:srgbClr val="FF0000"/>
                </a:solidFill>
              </a:rPr>
              <a:t> </a:t>
            </a:r>
            <a:r>
              <a:rPr lang="hu-HU" sz="3200" dirty="0" smtClean="0"/>
              <a:t>E.G. WIKIPEDIA EDITORS’ COMMUNITY</a:t>
            </a:r>
          </a:p>
          <a:p>
            <a:r>
              <a:rPr lang="hu-HU" sz="3200" dirty="0" smtClean="0"/>
              <a:t>IMPORTANCE OF </a:t>
            </a:r>
            <a:r>
              <a:rPr lang="hu-HU" sz="3200" dirty="0" smtClean="0">
                <a:solidFill>
                  <a:srgbClr val="FF0000"/>
                </a:solidFill>
              </a:rPr>
              <a:t>EDUCATION, CRITICAL THINKING</a:t>
            </a:r>
          </a:p>
          <a:p>
            <a:r>
              <a:rPr lang="hu-HU" sz="3200" dirty="0" smtClean="0">
                <a:solidFill>
                  <a:srgbClr val="FF0000"/>
                </a:solidFill>
              </a:rPr>
              <a:t>THE RISE OF AI: DATA CONTROL ALGORITHMS</a:t>
            </a:r>
            <a:endParaRPr lang="hu-HU" sz="3200" dirty="0">
              <a:solidFill>
                <a:srgbClr val="FF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09600"/>
            <a:ext cx="32512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5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hu-HU" dirty="0" err="1" smtClean="0">
                <a:solidFill>
                  <a:srgbClr val="FF0000"/>
                </a:solidFill>
              </a:rPr>
              <a:t>References</a:t>
            </a:r>
            <a:r>
              <a:rPr lang="hu-HU" dirty="0" smtClean="0">
                <a:solidFill>
                  <a:srgbClr val="FF0000"/>
                </a:solidFill>
              </a:rPr>
              <a:t>: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 fontScale="92500" lnSpcReduction="20000"/>
          </a:bodyPr>
          <a:lstStyle/>
          <a:p>
            <a:r>
              <a:rPr lang="hu-HU" sz="3000" dirty="0" smtClean="0"/>
              <a:t>HARARI, </a:t>
            </a:r>
            <a:r>
              <a:rPr lang="hu-HU" sz="3000" dirty="0" err="1" smtClean="0"/>
              <a:t>Yuval</a:t>
            </a:r>
            <a:r>
              <a:rPr lang="hu-HU" sz="3000" dirty="0" smtClean="0"/>
              <a:t>: </a:t>
            </a:r>
            <a:r>
              <a:rPr lang="hu-HU" sz="3000" i="1" dirty="0" smtClean="0"/>
              <a:t>HOMO DEUS, a </a:t>
            </a:r>
            <a:r>
              <a:rPr lang="hu-HU" sz="3000" i="1" dirty="0" err="1" smtClean="0"/>
              <a:t>brief</a:t>
            </a:r>
            <a:r>
              <a:rPr lang="hu-HU" sz="3000" i="1" dirty="0" smtClean="0"/>
              <a:t> </a:t>
            </a:r>
            <a:r>
              <a:rPr lang="hu-HU" sz="3000" i="1" dirty="0" err="1" smtClean="0"/>
              <a:t>history</a:t>
            </a:r>
            <a:r>
              <a:rPr lang="hu-HU" sz="3000" i="1" dirty="0" smtClean="0"/>
              <a:t> of </a:t>
            </a:r>
            <a:r>
              <a:rPr lang="hu-HU" sz="3000" i="1" dirty="0" err="1" smtClean="0"/>
              <a:t>Tomorrow</a:t>
            </a:r>
            <a:r>
              <a:rPr lang="hu-HU" sz="3000" i="1" dirty="0" smtClean="0"/>
              <a:t>, NY, </a:t>
            </a:r>
            <a:r>
              <a:rPr lang="hu-HU" sz="3000" i="1" dirty="0" err="1" smtClean="0"/>
              <a:t>HarperCollins</a:t>
            </a:r>
            <a:r>
              <a:rPr lang="hu-HU" sz="3000" i="1" dirty="0" smtClean="0"/>
              <a:t>, 2017</a:t>
            </a:r>
          </a:p>
          <a:p>
            <a:r>
              <a:rPr lang="hu-HU" sz="3000" i="1" dirty="0" smtClean="0"/>
              <a:t>KAPLAN, </a:t>
            </a:r>
            <a:r>
              <a:rPr lang="hu-HU" sz="3000" i="1" dirty="0" err="1" smtClean="0"/>
              <a:t>Jerry</a:t>
            </a:r>
            <a:r>
              <a:rPr lang="hu-HU" sz="3000" i="1" dirty="0" smtClean="0"/>
              <a:t>: </a:t>
            </a:r>
            <a:r>
              <a:rPr lang="hu-HU" sz="3000" i="1" dirty="0" err="1" smtClean="0"/>
              <a:t>Artificial</a:t>
            </a:r>
            <a:r>
              <a:rPr lang="hu-HU" sz="3000" i="1" dirty="0" smtClean="0"/>
              <a:t> </a:t>
            </a:r>
            <a:r>
              <a:rPr lang="hu-HU" sz="3000" i="1" dirty="0" err="1" smtClean="0"/>
              <a:t>Intelligence</a:t>
            </a:r>
            <a:r>
              <a:rPr lang="hu-HU" sz="3000" i="1" dirty="0" smtClean="0"/>
              <a:t>, </a:t>
            </a:r>
            <a:r>
              <a:rPr lang="hu-HU" sz="3000" dirty="0" smtClean="0"/>
              <a:t>NY, OUP, 2016</a:t>
            </a:r>
          </a:p>
          <a:p>
            <a:r>
              <a:rPr lang="hu-HU" sz="3000" dirty="0" smtClean="0"/>
              <a:t>KURTZWEIL, Ray: </a:t>
            </a:r>
            <a:r>
              <a:rPr lang="hu-HU" sz="3000" i="1" dirty="0" err="1" smtClean="0"/>
              <a:t>Singularity</a:t>
            </a:r>
            <a:r>
              <a:rPr lang="hu-HU" sz="3000" i="1" dirty="0" smtClean="0"/>
              <a:t> is </a:t>
            </a:r>
            <a:r>
              <a:rPr lang="hu-HU" sz="3000" i="1" dirty="0" err="1" smtClean="0"/>
              <a:t>Near</a:t>
            </a:r>
            <a:r>
              <a:rPr lang="hu-HU" sz="3000" dirty="0" smtClean="0"/>
              <a:t>, NY, Viking, 2005</a:t>
            </a:r>
          </a:p>
          <a:p>
            <a:r>
              <a:rPr lang="hu-HU" sz="3000" dirty="0" smtClean="0"/>
              <a:t>NIC- </a:t>
            </a:r>
            <a:r>
              <a:rPr lang="hu-HU" sz="3000" dirty="0"/>
              <a:t>National </a:t>
            </a:r>
            <a:r>
              <a:rPr lang="hu-HU" sz="3000" dirty="0" err="1"/>
              <a:t>Intelligence</a:t>
            </a:r>
            <a:r>
              <a:rPr lang="hu-HU" sz="3000" dirty="0"/>
              <a:t> </a:t>
            </a:r>
            <a:r>
              <a:rPr lang="hu-HU" sz="3000" dirty="0" err="1"/>
              <a:t>Council</a:t>
            </a:r>
            <a:r>
              <a:rPr lang="hu-HU" sz="3000" dirty="0"/>
              <a:t>: </a:t>
            </a:r>
            <a:r>
              <a:rPr lang="hu-HU" sz="3000" i="1" dirty="0" smtClean="0"/>
              <a:t>Global </a:t>
            </a:r>
            <a:r>
              <a:rPr lang="hu-HU" sz="3000" i="1" dirty="0" err="1" smtClean="0"/>
              <a:t>Trends</a:t>
            </a:r>
            <a:r>
              <a:rPr lang="hu-HU" sz="3000" i="1" dirty="0" smtClean="0"/>
              <a:t>: Paradox of </a:t>
            </a:r>
            <a:r>
              <a:rPr lang="hu-HU" sz="3000" i="1" dirty="0" err="1" smtClean="0"/>
              <a:t>Progress</a:t>
            </a:r>
            <a:r>
              <a:rPr lang="hu-HU" sz="3000" i="1" dirty="0" smtClean="0"/>
              <a:t>, </a:t>
            </a:r>
            <a:r>
              <a:rPr lang="hu-HU" sz="3000" dirty="0" smtClean="0"/>
              <a:t>Washington D.C., </a:t>
            </a:r>
            <a:r>
              <a:rPr lang="hu-HU" sz="3000" dirty="0" err="1" smtClean="0"/>
              <a:t>January</a:t>
            </a:r>
            <a:r>
              <a:rPr lang="hu-HU" sz="3000" dirty="0" smtClean="0"/>
              <a:t>, 2017</a:t>
            </a:r>
          </a:p>
          <a:p>
            <a:r>
              <a:rPr lang="hu-HU" sz="3000" dirty="0" smtClean="0"/>
              <a:t>WALTZMAN, </a:t>
            </a:r>
            <a:r>
              <a:rPr lang="hu-HU" sz="3000" dirty="0" err="1" smtClean="0"/>
              <a:t>Rand</a:t>
            </a:r>
            <a:r>
              <a:rPr lang="hu-HU" sz="3000" dirty="0" smtClean="0"/>
              <a:t>: </a:t>
            </a:r>
            <a:r>
              <a:rPr lang="hu-HU" sz="3000" i="1" dirty="0" smtClean="0"/>
              <a:t>The </a:t>
            </a:r>
            <a:r>
              <a:rPr lang="hu-HU" sz="3000" i="1" dirty="0" err="1" smtClean="0"/>
              <a:t>Weaponization</a:t>
            </a:r>
            <a:r>
              <a:rPr lang="hu-HU" sz="3000" i="1" dirty="0" smtClean="0"/>
              <a:t> of </a:t>
            </a:r>
            <a:r>
              <a:rPr lang="hu-HU" sz="3000" i="1" dirty="0" err="1" smtClean="0"/>
              <a:t>Information</a:t>
            </a:r>
            <a:r>
              <a:rPr lang="hu-HU" sz="3000" dirty="0" smtClean="0"/>
              <a:t>, RAND Corp., Washington D.C., 2017</a:t>
            </a:r>
          </a:p>
          <a:p>
            <a:endParaRPr lang="hu-HU" sz="3000" dirty="0"/>
          </a:p>
          <a:p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27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463</Words>
  <Application>Microsoft Office PowerPoint</Application>
  <PresentationFormat>Szélesvásznú</PresentationFormat>
  <Paragraphs>71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Fazetta</vt:lpstr>
      <vt:lpstr>Lost in Data, various challenges of the cyber paradigm</vt:lpstr>
      <vt:lpstr>What is the ’cyber-world’ about ?</vt:lpstr>
      <vt:lpstr>Data over-SPILL ?</vt:lpstr>
      <vt:lpstr>Basic ISSUES to be considered:</vt:lpstr>
      <vt:lpstr>Who can be in charge of the control/supervision/ data management of the cyber system?  </vt:lpstr>
      <vt:lpstr>The INFORMATION PARADIGM</vt:lpstr>
      <vt:lpstr>The INFORMATION PARADIGM</vt:lpstr>
      <vt:lpstr>WAY OUT FROM THE data CHAOS ALTERNATIVE SOLUTIONS</vt:lpstr>
      <vt:lpstr>References:</vt:lpstr>
      <vt:lpstr>Thank you for your kind attention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the  Cyber age</dc:title>
  <dc:creator>Zsolt Csutak</dc:creator>
  <cp:lastModifiedBy>Zsolt Csutak</cp:lastModifiedBy>
  <cp:revision>35</cp:revision>
  <dcterms:created xsi:type="dcterms:W3CDTF">2018-11-06T16:22:14Z</dcterms:created>
  <dcterms:modified xsi:type="dcterms:W3CDTF">2018-11-13T19:58:26Z</dcterms:modified>
</cp:coreProperties>
</file>